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66C8ED-5599-433C-A6D3-01E7063D67FE}">
  <a:tblStyle styleId="{6866C8ED-5599-433C-A6D3-01E7063D67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cde8b2064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cde8b2064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3A3A3A"/>
                </a:solidFill>
              </a:rPr>
              <a:t>Voyager 2 also used it as a springboard to Saturn, using the gravity-assist technique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cde8b2064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cde8b2064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cde8b2064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cde8b2064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d40a3d43e8eb6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d40a3d43e8eb6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cde8b2064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cde8b2064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3A3A3A"/>
                </a:solidFill>
              </a:rPr>
              <a:t>Voyager 2 also used it as a springboard to Saturn, using the gravity-assist technique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cde8b2064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cde8b2064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3A3A3A"/>
                </a:solidFill>
              </a:rPr>
              <a:t>Voyager 2 also used it as a springboard to Saturn, using the gravity-assist technique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cde8b2064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cde8b2064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2bf96606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2bf96606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2bf96606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2bf96606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2bf96606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2bf96606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2bf96606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2bf96606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2bf96606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2bf96606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2bf96606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2bf96606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d0311b9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d0311b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cde8b206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cde8b206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0225" y="3476100"/>
            <a:ext cx="2656200" cy="9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AE673A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9575" y="4274150"/>
            <a:ext cx="3058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Group Number- 3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64100" y="4173350"/>
            <a:ext cx="38799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Mataria Pence Jagatkumar (170382)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Amrendra Pratap Singh (170097)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Aditya Raghuwanshi (170052)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lar System Portrait - 60 Frame Mosaic."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40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>
            <a:off x="139275" y="4307800"/>
            <a:ext cx="2858700" cy="3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3"/>
          <p:cNvCxnSpPr/>
          <p:nvPr/>
        </p:nvCxnSpPr>
        <p:spPr>
          <a:xfrm flipH="1" rot="10800000">
            <a:off x="59700" y="2466400"/>
            <a:ext cx="9004200" cy="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5840225" y="-45750"/>
            <a:ext cx="323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</a:rPr>
              <a:t>OBJECTIVE</a:t>
            </a:r>
            <a:r>
              <a:rPr lang="en" sz="1800">
                <a:solidFill>
                  <a:srgbClr val="FFFFFF"/>
                </a:solidFill>
              </a:rPr>
              <a:t>: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450">
                <a:solidFill>
                  <a:srgbClr val="FFFFFF"/>
                </a:solidFill>
              </a:rPr>
              <a:t>Voyagers were designed to conduct close up studies of Jupiter and Saturn, Saturn's rings, and the larger moons of the two planets.</a:t>
            </a:r>
            <a:endParaRPr sz="14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FFFFFF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0" y="4534800"/>
            <a:ext cx="61926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FFFF"/>
                </a:solidFill>
              </a:rPr>
              <a:t>Voyager Interstellar Mission</a:t>
            </a:r>
            <a:endParaRPr sz="2800" u="sng">
              <a:solidFill>
                <a:srgbClr val="FFFFFF"/>
              </a:solidFill>
            </a:endParaRPr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11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Astonishing Discoveries</a:t>
            </a:r>
            <a:endParaRPr sz="2500" u="sng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3968" r="3959" t="0"/>
          <a:stretch/>
        </p:blipFill>
        <p:spPr>
          <a:xfrm>
            <a:off x="5289375" y="0"/>
            <a:ext cx="385461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311700" y="915125"/>
            <a:ext cx="48318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Active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Volcanoes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on Jupiter’s moon Io.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V1 Discovered the Rings and moons of Jupiter.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Various data on Saturn surface and its moons.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V2 revealed the Great Red Spot on Jupiter to be a complex storm system, and also imaged several smaller storms.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All our knowledge of Uranus and Neptune comes from V2.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Uranus, V 2 found evidence of an ocean of boiling water about 500 miles (800 kilometers) below its cloud tops.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October 2020, Voyagers confirmed high density of space outside the solar system.</a:t>
            </a:r>
            <a:endParaRPr sz="125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5840225" y="-45750"/>
            <a:ext cx="323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</a:rPr>
              <a:t>OBJECTIVE</a:t>
            </a:r>
            <a:r>
              <a:rPr lang="en" sz="1800">
                <a:solidFill>
                  <a:srgbClr val="FFFFFF"/>
                </a:solidFill>
              </a:rPr>
              <a:t>: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450">
                <a:solidFill>
                  <a:srgbClr val="FFFFFF"/>
                </a:solidFill>
              </a:rPr>
              <a:t>Voyagers were designed to conduct close up studies of Jupiter and Saturn, Saturn's rings, and the larger moons of the two planets.</a:t>
            </a:r>
            <a:endParaRPr sz="14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FFFFFF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0" y="4534800"/>
            <a:ext cx="61926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FFFF"/>
                </a:solidFill>
              </a:rPr>
              <a:t>Voyager Interstellar Mission</a:t>
            </a:r>
            <a:endParaRPr sz="2800" u="sng">
              <a:solidFill>
                <a:srgbClr val="FFFFFF"/>
              </a:solidFill>
            </a:endParaRPr>
          </a:p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11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 u="sng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944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311700" y="138975"/>
            <a:ext cx="2434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Timeline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208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5699750" y="79475"/>
            <a:ext cx="3344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Interstellar Entry</a:t>
            </a:r>
            <a:endParaRPr sz="25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August 1, 2012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December 10, 2018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475" y="504825"/>
            <a:ext cx="5385099" cy="40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0" l="0" r="0" t="1429"/>
          <a:stretch/>
        </p:blipFill>
        <p:spPr>
          <a:xfrm>
            <a:off x="152400" y="519925"/>
            <a:ext cx="3534076" cy="43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166150" y="50575"/>
            <a:ext cx="3655500" cy="65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Instruments</a:t>
            </a:r>
            <a:endParaRPr sz="2500" u="sng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/>
        </p:nvSpPr>
        <p:spPr>
          <a:xfrm>
            <a:off x="5840225" y="-45750"/>
            <a:ext cx="323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</a:rPr>
              <a:t>OBJECTIVE</a:t>
            </a:r>
            <a:r>
              <a:rPr lang="en" sz="1800">
                <a:solidFill>
                  <a:srgbClr val="FFFFFF"/>
                </a:solidFill>
              </a:rPr>
              <a:t>: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450">
                <a:solidFill>
                  <a:srgbClr val="FFFFFF"/>
                </a:solidFill>
              </a:rPr>
              <a:t>Voyagers were designed to conduct close up studies of Jupiter and Saturn, Saturn's rings, and the larger moons of the two planets.</a:t>
            </a:r>
            <a:endParaRPr sz="14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FFFFFF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0" y="4534800"/>
            <a:ext cx="61926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FFFF"/>
                </a:solidFill>
              </a:rPr>
              <a:t>Voyager Interstellar Mission</a:t>
            </a:r>
            <a:endParaRPr sz="2800" u="sng">
              <a:solidFill>
                <a:srgbClr val="FFFFFF"/>
              </a:solidFill>
            </a:endParaRPr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11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sz="2500" u="sng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41965" t="0"/>
          <a:stretch/>
        </p:blipFill>
        <p:spPr>
          <a:xfrm>
            <a:off x="4874525" y="1005400"/>
            <a:ext cx="4269476" cy="413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50950"/>
            <a:ext cx="3992449" cy="299253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489075" y="1004038"/>
            <a:ext cx="3384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20KW Uplink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20W Downlink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050" y="867312"/>
            <a:ext cx="1387400" cy="11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5840225" y="-45750"/>
            <a:ext cx="323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</a:rPr>
              <a:t>OBJECTIVE</a:t>
            </a:r>
            <a:r>
              <a:rPr lang="en" sz="1800">
                <a:solidFill>
                  <a:srgbClr val="FFFFFF"/>
                </a:solidFill>
              </a:rPr>
              <a:t>: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450">
                <a:solidFill>
                  <a:srgbClr val="FFFFFF"/>
                </a:solidFill>
              </a:rPr>
              <a:t>Voyagers were designed to conduct close up studies of Jupiter and Saturn, Saturn's rings, and the larger moons of the two planets.</a:t>
            </a:r>
            <a:endParaRPr sz="14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FFFFFF"/>
              </a:solidFill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0" y="4534800"/>
            <a:ext cx="61926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FFFF"/>
                </a:solidFill>
              </a:rPr>
              <a:t>Voyager Interstellar Mission</a:t>
            </a:r>
            <a:endParaRPr sz="2800" u="sng">
              <a:solidFill>
                <a:srgbClr val="FFFFFF"/>
              </a:solidFill>
            </a:endParaRPr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11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Golden Record</a:t>
            </a:r>
            <a:endParaRPr sz="2500" u="sng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47036" t="0"/>
          <a:stretch/>
        </p:blipFill>
        <p:spPr>
          <a:xfrm>
            <a:off x="5023825" y="791025"/>
            <a:ext cx="3808476" cy="37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433450" y="1019250"/>
            <a:ext cx="36609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Variety of natural sounds, such as those made by surf, wind and thunder, birds, whales, and other animals</a:t>
            </a: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115 images (encoded in analog form)</a:t>
            </a: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Music (total duration of 90min)</a:t>
            </a: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Spoken greetings from Earth-people (in fifty-five languages)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17425"/>
            <a:ext cx="9144000" cy="86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520650" y="252450"/>
            <a:ext cx="2863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520650" y="4796475"/>
            <a:ext cx="2863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Resources: Google Images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25389" l="0" r="37872" t="0"/>
          <a:stretch/>
        </p:blipFill>
        <p:spPr>
          <a:xfrm>
            <a:off x="-97525" y="-8275"/>
            <a:ext cx="92415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213" y="270525"/>
            <a:ext cx="3558475" cy="846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" name="Google Shape;66;p14"/>
          <p:cNvGraphicFramePr/>
          <p:nvPr/>
        </p:nvGraphicFramePr>
        <p:xfrm>
          <a:off x="1081375" y="427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{6866C8ED-5599-433C-A6D3-01E7063D67FE}</a:tableStyleId>
              </a:tblPr>
              <a:tblGrid>
                <a:gridCol w="1396250"/>
                <a:gridCol w="1396250"/>
                <a:gridCol w="1396250"/>
                <a:gridCol w="1396250"/>
                <a:gridCol w="1396250"/>
              </a:tblGrid>
              <a:tr h="3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Solar Objects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Declination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Altitude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Azimuth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5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Sun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14h16m09.58s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-13</a:t>
                      </a:r>
                      <a:r>
                        <a:rPr b="1" baseline="30000" lang="en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b="1" lang="en">
                          <a:solidFill>
                            <a:srgbClr val="0000FF"/>
                          </a:solidFill>
                        </a:rPr>
                        <a:t>38’29.5”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+51</a:t>
                      </a:r>
                      <a:r>
                        <a:rPr b="1" baseline="30000" lang="en"/>
                        <a:t>o</a:t>
                      </a:r>
                      <a:r>
                        <a:rPr b="1" lang="en"/>
                        <a:t>07’32.5”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+156</a:t>
                      </a:r>
                      <a:r>
                        <a:rPr b="1" baseline="30000" lang="en"/>
                        <a:t>o</a:t>
                      </a:r>
                      <a:r>
                        <a:rPr b="1" lang="en"/>
                        <a:t>09’32.4”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" name="Google Shape;67;p14"/>
          <p:cNvSpPr txBox="1"/>
          <p:nvPr/>
        </p:nvSpPr>
        <p:spPr>
          <a:xfrm>
            <a:off x="5583150" y="1219625"/>
            <a:ext cx="3558600" cy="8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Upon Conversion of Sterillium values</a:t>
            </a:r>
            <a:r>
              <a:rPr lang="en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RA= -2.6226 rad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declination= </a:t>
            </a:r>
            <a:r>
              <a:rPr lang="en"/>
              <a:t>-0.2381 rad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580888" y="0"/>
            <a:ext cx="3563100" cy="3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MATLAB Values</a:t>
            </a:r>
            <a:endParaRPr b="1"/>
          </a:p>
        </p:txBody>
      </p:sp>
      <p:sp>
        <p:nvSpPr>
          <p:cNvPr id="69" name="Google Shape;69;p14"/>
          <p:cNvSpPr txBox="1"/>
          <p:nvPr/>
        </p:nvSpPr>
        <p:spPr>
          <a:xfrm>
            <a:off x="5583150" y="2168825"/>
            <a:ext cx="3558600" cy="8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 and Declination values from both the sources are nearly same. Hence our MATLAB code is perfectly good for this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32464" l="0" r="32464" t="0"/>
          <a:stretch/>
        </p:blipFill>
        <p:spPr>
          <a:xfrm>
            <a:off x="0" y="0"/>
            <a:ext cx="457201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40670" l="0" r="40670" t="0"/>
          <a:stretch/>
        </p:blipFill>
        <p:spPr>
          <a:xfrm>
            <a:off x="4572000" y="2571758"/>
            <a:ext cx="4572024" cy="25717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" name="Google Shape;76;p15"/>
          <p:cNvGraphicFramePr/>
          <p:nvPr/>
        </p:nvGraphicFramePr>
        <p:xfrm>
          <a:off x="29238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{6866C8ED-5599-433C-A6D3-01E7063D67FE}</a:tableStyleId>
              </a:tblPr>
              <a:tblGrid>
                <a:gridCol w="1244025"/>
                <a:gridCol w="1244025"/>
                <a:gridCol w="1244025"/>
                <a:gridCol w="1244025"/>
                <a:gridCol w="1244025"/>
              </a:tblGrid>
              <a:tr h="3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Solar Objects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Declination 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Altitude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Azimuth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Mercury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15hr46m59.96s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-22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58’23.7’’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+31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38’49.4’’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+138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25’59.7’’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Venus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11h23m06.58s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+4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11’58.4”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+57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18’17.6”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+240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30’58.6”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38654" l="0" r="38654" t="0"/>
          <a:stretch/>
        </p:blipFill>
        <p:spPr>
          <a:xfrm>
            <a:off x="4571999" y="2571743"/>
            <a:ext cx="4572000" cy="257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38635" l="0" r="38635" t="0"/>
          <a:stretch/>
        </p:blipFill>
        <p:spPr>
          <a:xfrm>
            <a:off x="0" y="0"/>
            <a:ext cx="4571990" cy="257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" name="Google Shape;83;p16"/>
          <p:cNvGraphicFramePr/>
          <p:nvPr/>
        </p:nvGraphicFramePr>
        <p:xfrm>
          <a:off x="31725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{6866C8ED-5599-433C-A6D3-01E7063D67FE}</a:tableStyleId>
              </a:tblPr>
              <a:tblGrid>
                <a:gridCol w="1194300"/>
                <a:gridCol w="1194300"/>
                <a:gridCol w="1194300"/>
                <a:gridCol w="1194300"/>
                <a:gridCol w="1194300"/>
              </a:tblGrid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Solar Objects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Declination 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Altitude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Azimuth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Mars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18h42m28.12s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-24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46’48.6’’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-02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10’09.7’’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+115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57’46.0’’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Jupiter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01h50m13.03s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+09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42’15.2’’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-56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54’01.0’’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+344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15’18.6’’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38540" l="0" r="38540" t="0"/>
          <a:stretch/>
        </p:blipFill>
        <p:spPr>
          <a:xfrm>
            <a:off x="4571998" y="2571750"/>
            <a:ext cx="457203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38635" l="0" r="38635" t="0"/>
          <a:stretch/>
        </p:blipFill>
        <p:spPr>
          <a:xfrm>
            <a:off x="0" y="0"/>
            <a:ext cx="4572000" cy="2571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7"/>
          <p:cNvGraphicFramePr/>
          <p:nvPr/>
        </p:nvGraphicFramePr>
        <p:xfrm>
          <a:off x="31725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{6866C8ED-5599-433C-A6D3-01E7063D67FE}</a:tableStyleId>
              </a:tblPr>
              <a:tblGrid>
                <a:gridCol w="1194300"/>
                <a:gridCol w="1194300"/>
                <a:gridCol w="1194300"/>
                <a:gridCol w="1194300"/>
                <a:gridCol w="1194300"/>
              </a:tblGrid>
              <a:tr h="30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Solar Objects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Declination 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Altitude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Azimuth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Saturn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2h50m29.21s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+13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37’16.2”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-47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02’44.7”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+324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51’56.3”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Neptune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20h15m23.37s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-19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32’31.1”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-20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35’23.1”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+103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25’30.3”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40241" l="0" r="40244" t="0"/>
          <a:stretch/>
        </p:blipFill>
        <p:spPr>
          <a:xfrm>
            <a:off x="0" y="0"/>
            <a:ext cx="4572000" cy="257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38852" l="0" r="38852" t="0"/>
          <a:stretch/>
        </p:blipFill>
        <p:spPr>
          <a:xfrm>
            <a:off x="4571997" y="2571750"/>
            <a:ext cx="4572005" cy="257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8"/>
          <p:cNvGraphicFramePr/>
          <p:nvPr/>
        </p:nvGraphicFramePr>
        <p:xfrm>
          <a:off x="30927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{6866C8ED-5599-433C-A6D3-01E7063D67FE}</a:tableStyleId>
              </a:tblPr>
              <a:tblGrid>
                <a:gridCol w="1210250"/>
                <a:gridCol w="1210250"/>
                <a:gridCol w="1210250"/>
                <a:gridCol w="1210250"/>
                <a:gridCol w="1210250"/>
              </a:tblGrid>
              <a:tr h="2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Solar Objects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Declination 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Altitude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Azimuth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Moon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07h22m36.66s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+20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00’27.9’’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+8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59’23.0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+288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01’50.3’’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Uranus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21h02m12.33s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-17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36’07.2”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-30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40’39.0”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+97</a:t>
                      </a:r>
                      <a:r>
                        <a:rPr baseline="30000" lang="en" sz="1200"/>
                        <a:t>o</a:t>
                      </a:r>
                      <a:r>
                        <a:rPr lang="en" sz="1200"/>
                        <a:t>51’48.2”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0"/>
            <a:ext cx="553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[RA,delta] = SolarAzElq(</a:t>
            </a:r>
            <a:r>
              <a:rPr lang="en" sz="1000">
                <a:solidFill>
                  <a:srgbClr val="AA04F9"/>
                </a:solidFill>
                <a:latin typeface="Courier New"/>
                <a:ea typeface="Courier New"/>
                <a:cs typeface="Courier New"/>
                <a:sym typeface="Courier New"/>
              </a:rPr>
              <a:t>'1999-10-30 11:30:00'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,22.2913,70.7930,140);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fprintf(</a:t>
            </a:r>
            <a:r>
              <a:rPr lang="en" sz="1000">
                <a:solidFill>
                  <a:srgbClr val="AA04F9"/>
                </a:solidFill>
                <a:latin typeface="Courier New"/>
                <a:ea typeface="Courier New"/>
                <a:cs typeface="Courier New"/>
                <a:sym typeface="Courier New"/>
              </a:rPr>
              <a:t>'RA = %f rad \n'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,RA)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fprintf(</a:t>
            </a:r>
            <a:r>
              <a:rPr lang="en" sz="1000">
                <a:solidFill>
                  <a:srgbClr val="AA04F9"/>
                </a:solidFill>
                <a:latin typeface="Courier New"/>
                <a:ea typeface="Courier New"/>
                <a:cs typeface="Courier New"/>
                <a:sym typeface="Courier New"/>
              </a:rPr>
              <a:t>'dec = %f rad \n'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,delta)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[RA,delta] = SolarAzElq(UTC,Lat,Lon,Alt)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nargin&lt;4 || isempty(Alt), Alt = 0; </a:t>
            </a: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d2r = pi/180;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%radiance to degrees conversion factor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r2d = 180/pi;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%radiance to degrees conversion factor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ischar(UTC)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UTC = cellstr(UTC);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iscell(UTC)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UTC = reshape(datenum(UTC(:),</a:t>
            </a:r>
            <a:r>
              <a:rPr lang="en" sz="1000">
                <a:solidFill>
                  <a:srgbClr val="AA04F9"/>
                </a:solidFill>
                <a:latin typeface="Courier New"/>
                <a:ea typeface="Courier New"/>
                <a:cs typeface="Courier New"/>
                <a:sym typeface="Courier New"/>
              </a:rPr>
              <a:t>'yyyy-mm-dd HH:MM:SS'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[year,month,day,hour,min,sec] = datevec(UTC);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ndims(UTC)&gt;2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%#ok&lt;ISMAT&gt;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year = reshape(year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month = reshape(month,size(UTC));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day = reshape(day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hour = reshape(hour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 = reshape(min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sec = reshape(sec ,size(UTC));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[jd,UTH] = juliandate(year,month,day,hour,min,sec);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day = jd - 2451543.5;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 = 282.9404 + 4.70935e-5 * day;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5382275" y="0"/>
            <a:ext cx="3810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= 0.016709 - 1.151e-9 * day;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 = mod(356.0470 + 0.9856002585 * day, 360);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 = w + M;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oblecl = (23.4393 - 3.563e-7 * day)*d2r;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= M + r2d*e.*sin(M*d2r).*(1+e.*cos(M*d2r));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= cos(E*d2r)-e;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year = sin(E*d2r).*sqrt(1-e.^2);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 = sqrt(x.^2 + year.^2);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 = atan2(year,x)*r2d;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lon = v + w;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xeclip = r.*cos(lon*d2r);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yeclip = r.*sin(lon*d2r);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zeclip = 0;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xequat = xeclip;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yequat = yeclip.*cos(oblecl) + zeclip*sin(oblecl);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zequat = yeclip.*sin(0.409115648642983) + zeclip*cos(oblecl);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 = sqrt(xequat.^2 + yequat.^2 + zequat.^2) - (Alt/149598000);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 = atan2(yequat,xequat);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 in radians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delta = asin(zequat./r); </a:t>
            </a:r>
            <a:r>
              <a:rPr lang="en" sz="1000">
                <a:solidFill>
                  <a:srgbClr val="028009"/>
                </a:solidFill>
                <a:latin typeface="Courier New"/>
                <a:ea typeface="Courier New"/>
                <a:cs typeface="Courier New"/>
                <a:sym typeface="Courier New"/>
              </a:rPr>
              <a:t>% in radians</a:t>
            </a:r>
            <a:endParaRPr sz="1000">
              <a:solidFill>
                <a:srgbClr val="02800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00">
              <a:solidFill>
                <a:srgbClr val="0E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[jd,UTH] = juliandate(year,month,day,hour,min,sec)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/>
          <p:nvPr/>
        </p:nvCxnSpPr>
        <p:spPr>
          <a:xfrm>
            <a:off x="5432025" y="9950"/>
            <a:ext cx="29700" cy="5173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08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5840225" y="-45750"/>
            <a:ext cx="323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</a:rPr>
              <a:t>OBJECTIVE</a:t>
            </a:r>
            <a:r>
              <a:rPr lang="en" sz="1800">
                <a:solidFill>
                  <a:srgbClr val="FFFFFF"/>
                </a:solidFill>
              </a:rPr>
              <a:t>: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450">
                <a:solidFill>
                  <a:srgbClr val="FFFFFF"/>
                </a:solidFill>
              </a:rPr>
              <a:t>Voyagers were designed to conduct close up studies of Jupiter and Saturn, Saturn's rings, and the larger moons of the two planets.</a:t>
            </a:r>
            <a:endParaRPr sz="14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FFFFFF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4534800"/>
            <a:ext cx="61926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FFFF"/>
                </a:solidFill>
              </a:rPr>
              <a:t>Voyager Interstellar Mission</a:t>
            </a:r>
            <a:endParaRPr sz="2800" u="sng">
              <a:solidFill>
                <a:srgbClr val="FFFFFF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418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311700" y="4107050"/>
            <a:ext cx="42756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VOYAGER 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INTERSTELLAR MISSION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04550" y="317850"/>
            <a:ext cx="472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"Further than anyone, or anything, in history"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5840225" y="-45750"/>
            <a:ext cx="323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</a:rPr>
              <a:t>OBJECTIVE</a:t>
            </a:r>
            <a:r>
              <a:rPr lang="en" sz="1800">
                <a:solidFill>
                  <a:srgbClr val="FFFFFF"/>
                </a:solidFill>
              </a:rPr>
              <a:t>: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450">
                <a:solidFill>
                  <a:srgbClr val="FFFFFF"/>
                </a:solidFill>
              </a:rPr>
              <a:t>Voyagers were designed to conduct close up studies of Jupiter and Saturn, Saturn's rings, and the larger moons of the two planets.</a:t>
            </a:r>
            <a:endParaRPr sz="14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FFFFFF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0" y="4534800"/>
            <a:ext cx="61926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FFFF"/>
                </a:solidFill>
              </a:rPr>
              <a:t>Voyager Interstellar Mission</a:t>
            </a:r>
            <a:endParaRPr sz="2800" u="sng">
              <a:solidFill>
                <a:srgbClr val="FFFFFF"/>
              </a:solidFill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11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Mission</a:t>
            </a:r>
            <a:endParaRPr sz="2500" u="sng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375" y="0"/>
            <a:ext cx="38546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11700" y="915125"/>
            <a:ext cx="42603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initial mission was launched in 1977 to study Jupiter, Uranus, Saturn, Neptune.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mission was a part of “The Grand Tour”.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original mission got extended to “Voyager Interstellar Mission”.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 are the only and the farthest interstellar man made probes in the history.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Expected to cross the realms of Milky way.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